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8" r:id="rId4"/>
    <p:sldId id="282" r:id="rId5"/>
    <p:sldId id="283" r:id="rId6"/>
    <p:sldId id="280" r:id="rId7"/>
    <p:sldId id="284" r:id="rId8"/>
    <p:sldId id="279" r:id="rId9"/>
    <p:sldId id="272" r:id="rId10"/>
    <p:sldId id="275" r:id="rId11"/>
    <p:sldId id="276" r:id="rId12"/>
    <p:sldId id="274" r:id="rId1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24">
          <p15:clr>
            <a:srgbClr val="A4A3A4"/>
          </p15:clr>
        </p15:guide>
        <p15:guide id="2" pos="576">
          <p15:clr>
            <a:srgbClr val="A4A3A4"/>
          </p15:clr>
        </p15:guide>
        <p15:guide id="3" orient="horz" pos="2232">
          <p15:clr>
            <a:srgbClr val="A4A3A4"/>
          </p15:clr>
        </p15:guide>
        <p15:guide id="4" orient="horz" pos="2038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j/f6bHLa9AfFIaHHKwDK/U1zhg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E2A"/>
    <a:srgbClr val="0D0E10"/>
    <a:srgbClr val="1691CA"/>
    <a:srgbClr val="36489E"/>
    <a:srgbClr val="2D9BE6"/>
    <a:srgbClr val="405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5096" autoAdjust="0"/>
  </p:normalViewPr>
  <p:slideViewPr>
    <p:cSldViewPr snapToGrid="0">
      <p:cViewPr varScale="1">
        <p:scale>
          <a:sx n="55" d="100"/>
          <a:sy n="55" d="100"/>
        </p:scale>
        <p:origin x="595" y="53"/>
      </p:cViewPr>
      <p:guideLst>
        <p:guide orient="horz" pos="1224"/>
        <p:guide pos="576"/>
        <p:guide orient="horz" pos="2232"/>
        <p:guide orient="horz" pos="20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6ecc5aa6e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46ecc5aa6e_0_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g346ecc5aa6e_0_3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17E02E-6060-D6B8-C906-5FE0AF035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>
            <a:extLst>
              <a:ext uri="{FF2B5EF4-FFF2-40B4-BE49-F238E27FC236}">
                <a16:creationId xmlns:a16="http://schemas.microsoft.com/office/drawing/2014/main" id="{FBC60D24-33E5-1001-AFAB-470D438AD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>
            <a:extLst>
              <a:ext uri="{FF2B5EF4-FFF2-40B4-BE49-F238E27FC236}">
                <a16:creationId xmlns:a16="http://schemas.microsoft.com/office/drawing/2014/main" id="{C33EF382-0F02-57BD-AF0A-EC5C31E1E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45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BDA8EF75-A48B-1479-1B55-07CB05C3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>
            <a:extLst>
              <a:ext uri="{FF2B5EF4-FFF2-40B4-BE49-F238E27FC236}">
                <a16:creationId xmlns:a16="http://schemas.microsoft.com/office/drawing/2014/main" id="{934C1ACC-5F24-7256-65A4-36B786387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>
            <a:extLst>
              <a:ext uri="{FF2B5EF4-FFF2-40B4-BE49-F238E27FC236}">
                <a16:creationId xmlns:a16="http://schemas.microsoft.com/office/drawing/2014/main" id="{5D7BA64E-AC7E-5F39-2B59-0A46683C4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76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87335FA-EC45-791D-C0DE-5BB6B2D7E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>
            <a:extLst>
              <a:ext uri="{FF2B5EF4-FFF2-40B4-BE49-F238E27FC236}">
                <a16:creationId xmlns:a16="http://schemas.microsoft.com/office/drawing/2014/main" id="{3019E78A-5D96-FC7E-B215-478C399E8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:notes">
            <a:extLst>
              <a:ext uri="{FF2B5EF4-FFF2-40B4-BE49-F238E27FC236}">
                <a16:creationId xmlns:a16="http://schemas.microsoft.com/office/drawing/2014/main" id="{7D66F9A5-9F78-6061-C465-E6AC5FA596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54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ткрывашка">
  <p:cSld name="Открывашка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 rot="10800000">
            <a:off x="0" y="-190500"/>
            <a:ext cx="18440400" cy="10477500"/>
          </a:xfrm>
          <a:custGeom>
            <a:avLst/>
            <a:gdLst/>
            <a:ahLst/>
            <a:cxnLst/>
            <a:rect l="l" t="t" r="r" b="b"/>
            <a:pathLst>
              <a:path w="18280684" h="10282885" extrusionOk="0">
                <a:moveTo>
                  <a:pt x="18280684" y="10282885"/>
                </a:moveTo>
                <a:lnTo>
                  <a:pt x="0" y="10282885"/>
                </a:lnTo>
                <a:lnTo>
                  <a:pt x="0" y="0"/>
                </a:lnTo>
                <a:lnTo>
                  <a:pt x="18280684" y="0"/>
                </a:lnTo>
                <a:lnTo>
                  <a:pt x="18280684" y="10282885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982663" y="2876550"/>
            <a:ext cx="10269537" cy="322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982663" y="6515100"/>
            <a:ext cx="102695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914400" y="9470943"/>
            <a:ext cx="1143000" cy="3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AE342DA4-7CA6-FDEE-4306-F4C8CE27CD67}"/>
              </a:ext>
            </a:extLst>
          </p:cNvPr>
          <p:cNvSpPr/>
          <p:nvPr userDrawn="1"/>
        </p:nvSpPr>
        <p:spPr>
          <a:xfrm>
            <a:off x="8649566" y="949280"/>
            <a:ext cx="9638434" cy="8197939"/>
          </a:xfrm>
          <a:custGeom>
            <a:avLst/>
            <a:gdLst/>
            <a:ahLst/>
            <a:cxnLst/>
            <a:rect l="l" t="t" r="r" b="b"/>
            <a:pathLst>
              <a:path w="8963371" h="7623766" extrusionOk="0">
                <a:moveTo>
                  <a:pt x="0" y="0"/>
                </a:moveTo>
                <a:lnTo>
                  <a:pt x="8963371" y="0"/>
                </a:lnTo>
                <a:lnTo>
                  <a:pt x="8963371" y="7623766"/>
                </a:lnTo>
                <a:lnTo>
                  <a:pt x="0" y="762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/>
            </a:stretch>
          </a:blipFill>
          <a:ln>
            <a:noFill/>
          </a:ln>
        </p:spPr>
      </p:sp>
      <p:grpSp>
        <p:nvGrpSpPr>
          <p:cNvPr id="3" name="Google Shape;40;p12">
            <a:extLst>
              <a:ext uri="{FF2B5EF4-FFF2-40B4-BE49-F238E27FC236}">
                <a16:creationId xmlns:a16="http://schemas.microsoft.com/office/drawing/2014/main" id="{44A6FBCF-A6F4-2850-C4C8-7A79E8906A28}"/>
              </a:ext>
            </a:extLst>
          </p:cNvPr>
          <p:cNvGrpSpPr/>
          <p:nvPr userDrawn="1"/>
        </p:nvGrpSpPr>
        <p:grpSpPr>
          <a:xfrm>
            <a:off x="914400" y="394556"/>
            <a:ext cx="3135080" cy="632249"/>
            <a:chOff x="399935" y="-932152"/>
            <a:chExt cx="4683724" cy="944563"/>
          </a:xfrm>
        </p:grpSpPr>
        <p:grpSp>
          <p:nvGrpSpPr>
            <p:cNvPr id="4" name="Google Shape;41;p12">
              <a:extLst>
                <a:ext uri="{FF2B5EF4-FFF2-40B4-BE49-F238E27FC236}">
                  <a16:creationId xmlns:a16="http://schemas.microsoft.com/office/drawing/2014/main" id="{4A9C9777-2E56-BCA5-06CB-A46E293D6FD8}"/>
                </a:ext>
              </a:extLst>
            </p:cNvPr>
            <p:cNvGrpSpPr/>
            <p:nvPr/>
          </p:nvGrpSpPr>
          <p:grpSpPr>
            <a:xfrm>
              <a:off x="399935" y="-932152"/>
              <a:ext cx="2571865" cy="944563"/>
              <a:chOff x="399935" y="-932152"/>
              <a:chExt cx="2571865" cy="944563"/>
            </a:xfrm>
          </p:grpSpPr>
          <p:sp>
            <p:nvSpPr>
              <p:cNvPr id="11" name="Google Shape;43;p12">
                <a:extLst>
                  <a:ext uri="{FF2B5EF4-FFF2-40B4-BE49-F238E27FC236}">
                    <a16:creationId xmlns:a16="http://schemas.microsoft.com/office/drawing/2014/main" id="{4BB1B564-2C93-33C4-EC75-D6B410A6BCC1}"/>
                  </a:ext>
                </a:extLst>
              </p:cNvPr>
              <p:cNvSpPr/>
              <p:nvPr userDrawn="1"/>
            </p:nvSpPr>
            <p:spPr>
              <a:xfrm>
                <a:off x="1752602" y="-928401"/>
                <a:ext cx="1219198" cy="889081"/>
              </a:xfrm>
              <a:custGeom>
                <a:avLst/>
                <a:gdLst/>
                <a:ahLst/>
                <a:cxnLst/>
                <a:rect l="l" t="t" r="r" b="b"/>
                <a:pathLst>
                  <a:path w="4599820" h="520633" extrusionOk="0">
                    <a:moveTo>
                      <a:pt x="0" y="0"/>
                    </a:moveTo>
                    <a:lnTo>
                      <a:pt x="4599820" y="0"/>
                    </a:lnTo>
                    <a:lnTo>
                      <a:pt x="4599820" y="520633"/>
                    </a:lnTo>
                    <a:lnTo>
                      <a:pt x="0" y="520633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r="-544282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Google Shape;45;p12">
                <a:extLst>
                  <a:ext uri="{FF2B5EF4-FFF2-40B4-BE49-F238E27FC236}">
                    <a16:creationId xmlns:a16="http://schemas.microsoft.com/office/drawing/2014/main" id="{EFB278CA-8E1C-A65F-7B2C-ABFF7F8FEC6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99935" y="-932152"/>
                <a:ext cx="981552" cy="944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" name="Google Shape;47;p12">
              <a:extLst>
                <a:ext uri="{FF2B5EF4-FFF2-40B4-BE49-F238E27FC236}">
                  <a16:creationId xmlns:a16="http://schemas.microsoft.com/office/drawing/2014/main" id="{9FC30AB5-45E1-375B-C650-744BB630360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biLevel thresh="25000"/>
            </a:blip>
            <a:srcRect/>
            <a:stretch/>
          </p:blipFill>
          <p:spPr>
            <a:xfrm>
              <a:off x="3284109" y="-930534"/>
              <a:ext cx="1799550" cy="8933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Google Shape;48;p12">
              <a:extLst>
                <a:ext uri="{FF2B5EF4-FFF2-40B4-BE49-F238E27FC236}">
                  <a16:creationId xmlns:a16="http://schemas.microsoft.com/office/drawing/2014/main" id="{84491C87-74E2-0D5B-CAF1-B3DB2534EE29}"/>
                </a:ext>
              </a:extLst>
            </p:cNvPr>
            <p:cNvCxnSpPr/>
            <p:nvPr userDrawn="1"/>
          </p:nvCxnSpPr>
          <p:spPr>
            <a:xfrm>
              <a:off x="2971800" y="-932152"/>
              <a:ext cx="0" cy="8874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48;p12">
              <a:extLst>
                <a:ext uri="{FF2B5EF4-FFF2-40B4-BE49-F238E27FC236}">
                  <a16:creationId xmlns:a16="http://schemas.microsoft.com/office/drawing/2014/main" id="{B345EB90-8C64-52F4-5C0F-F091692E8410}"/>
                </a:ext>
              </a:extLst>
            </p:cNvPr>
            <p:cNvCxnSpPr/>
            <p:nvPr userDrawn="1"/>
          </p:nvCxnSpPr>
          <p:spPr>
            <a:xfrm>
              <a:off x="1563021" y="-932152"/>
              <a:ext cx="0" cy="8874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ой слайд" userDrawn="1">
  <p:cSld name="Большой слайд">
    <p:bg>
      <p:bgPr>
        <a:solidFill>
          <a:srgbClr val="282F36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914400" y="9470943"/>
            <a:ext cx="1143000" cy="37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 rot="9000000">
            <a:off x="9557258" y="-892587"/>
            <a:ext cx="19691507" cy="16811624"/>
          </a:xfrm>
          <a:custGeom>
            <a:avLst/>
            <a:gdLst/>
            <a:ahLst/>
            <a:cxnLst/>
            <a:rect l="l" t="t" r="r" b="b"/>
            <a:pathLst>
              <a:path w="9639356" h="8229600" extrusionOk="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12"/>
          <p:cNvSpPr/>
          <p:nvPr/>
        </p:nvSpPr>
        <p:spPr>
          <a:xfrm rot="9245585">
            <a:off x="-5953807" y="-154624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 extrusionOk="0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37;p11">
            <a:extLst>
              <a:ext uri="{FF2B5EF4-FFF2-40B4-BE49-F238E27FC236}">
                <a16:creationId xmlns:a16="http://schemas.microsoft.com/office/drawing/2014/main" id="{DA4029A9-64D4-D305-8E9E-03E51E8D2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1543673"/>
            <a:ext cx="17266446" cy="1838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grpSp>
        <p:nvGrpSpPr>
          <p:cNvPr id="3" name="Google Shape;40;p12">
            <a:extLst>
              <a:ext uri="{FF2B5EF4-FFF2-40B4-BE49-F238E27FC236}">
                <a16:creationId xmlns:a16="http://schemas.microsoft.com/office/drawing/2014/main" id="{9D41404A-2417-AF3F-D2F9-8B97C3ADFE2C}"/>
              </a:ext>
            </a:extLst>
          </p:cNvPr>
          <p:cNvGrpSpPr/>
          <p:nvPr userDrawn="1"/>
        </p:nvGrpSpPr>
        <p:grpSpPr>
          <a:xfrm>
            <a:off x="914400" y="394556"/>
            <a:ext cx="3135080" cy="632249"/>
            <a:chOff x="399935" y="-932152"/>
            <a:chExt cx="4683724" cy="944563"/>
          </a:xfrm>
        </p:grpSpPr>
        <p:grpSp>
          <p:nvGrpSpPr>
            <p:cNvPr id="4" name="Google Shape;41;p12">
              <a:extLst>
                <a:ext uri="{FF2B5EF4-FFF2-40B4-BE49-F238E27FC236}">
                  <a16:creationId xmlns:a16="http://schemas.microsoft.com/office/drawing/2014/main" id="{203F0378-F3FA-D84B-5EBC-7892EA322B4A}"/>
                </a:ext>
              </a:extLst>
            </p:cNvPr>
            <p:cNvGrpSpPr/>
            <p:nvPr/>
          </p:nvGrpSpPr>
          <p:grpSpPr>
            <a:xfrm>
              <a:off x="399935" y="-932152"/>
              <a:ext cx="2571865" cy="944563"/>
              <a:chOff x="399935" y="-932152"/>
              <a:chExt cx="2571865" cy="944563"/>
            </a:xfrm>
          </p:grpSpPr>
          <p:sp>
            <p:nvSpPr>
              <p:cNvPr id="8" name="Google Shape;43;p12">
                <a:extLst>
                  <a:ext uri="{FF2B5EF4-FFF2-40B4-BE49-F238E27FC236}">
                    <a16:creationId xmlns:a16="http://schemas.microsoft.com/office/drawing/2014/main" id="{E052C7B2-3E0D-BD30-39EB-A6D6FF646FCD}"/>
                  </a:ext>
                </a:extLst>
              </p:cNvPr>
              <p:cNvSpPr/>
              <p:nvPr userDrawn="1"/>
            </p:nvSpPr>
            <p:spPr>
              <a:xfrm>
                <a:off x="1752602" y="-928401"/>
                <a:ext cx="1219198" cy="889081"/>
              </a:xfrm>
              <a:custGeom>
                <a:avLst/>
                <a:gdLst/>
                <a:ahLst/>
                <a:cxnLst/>
                <a:rect l="l" t="t" r="r" b="b"/>
                <a:pathLst>
                  <a:path w="4599820" h="520633" extrusionOk="0">
                    <a:moveTo>
                      <a:pt x="0" y="0"/>
                    </a:moveTo>
                    <a:lnTo>
                      <a:pt x="4599820" y="0"/>
                    </a:lnTo>
                    <a:lnTo>
                      <a:pt x="4599820" y="520633"/>
                    </a:lnTo>
                    <a:lnTo>
                      <a:pt x="0" y="520633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 r="-544282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Google Shape;45;p12">
                <a:extLst>
                  <a:ext uri="{FF2B5EF4-FFF2-40B4-BE49-F238E27FC236}">
                    <a16:creationId xmlns:a16="http://schemas.microsoft.com/office/drawing/2014/main" id="{B38CB961-96B7-4CBF-FD30-49B557D883F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99935" y="-932152"/>
                <a:ext cx="981552" cy="944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" name="Google Shape;47;p12">
              <a:extLst>
                <a:ext uri="{FF2B5EF4-FFF2-40B4-BE49-F238E27FC236}">
                  <a16:creationId xmlns:a16="http://schemas.microsoft.com/office/drawing/2014/main" id="{B988B408-3420-0DFD-6CF4-29F79537350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biLevel thresh="25000"/>
            </a:blip>
            <a:srcRect/>
            <a:stretch/>
          </p:blipFill>
          <p:spPr>
            <a:xfrm>
              <a:off x="3284109" y="-930534"/>
              <a:ext cx="1799550" cy="8933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Google Shape;48;p12">
              <a:extLst>
                <a:ext uri="{FF2B5EF4-FFF2-40B4-BE49-F238E27FC236}">
                  <a16:creationId xmlns:a16="http://schemas.microsoft.com/office/drawing/2014/main" id="{6F8A0FB7-EEB0-1698-4196-5FA9DBE1A4ED}"/>
                </a:ext>
              </a:extLst>
            </p:cNvPr>
            <p:cNvCxnSpPr/>
            <p:nvPr userDrawn="1"/>
          </p:nvCxnSpPr>
          <p:spPr>
            <a:xfrm>
              <a:off x="2971800" y="-932152"/>
              <a:ext cx="0" cy="8874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48;p12">
              <a:extLst>
                <a:ext uri="{FF2B5EF4-FFF2-40B4-BE49-F238E27FC236}">
                  <a16:creationId xmlns:a16="http://schemas.microsoft.com/office/drawing/2014/main" id="{1A9BE8E0-A139-BC61-31F8-83F1BB886622}"/>
                </a:ext>
              </a:extLst>
            </p:cNvPr>
            <p:cNvCxnSpPr/>
            <p:nvPr userDrawn="1"/>
          </p:nvCxnSpPr>
          <p:spPr>
            <a:xfrm>
              <a:off x="1563021" y="-932152"/>
              <a:ext cx="0" cy="887484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fif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F36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/>
        </p:nvSpPr>
        <p:spPr>
          <a:xfrm>
            <a:off x="861982" y="1574119"/>
            <a:ext cx="3064766" cy="8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 txBox="1">
            <a:spLocks noGrp="1"/>
          </p:cNvSpPr>
          <p:nvPr>
            <p:ph type="body" idx="1"/>
          </p:nvPr>
        </p:nvSpPr>
        <p:spPr>
          <a:xfrm>
            <a:off x="8610600" y="314834"/>
            <a:ext cx="9822542" cy="640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9000">
                <a:srgbClr val="121E2A">
                  <a:alpha val="40000"/>
                </a:srgbClr>
              </a:gs>
              <a:gs pos="100000">
                <a:srgbClr val="0D0E10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ru-RU" sz="4400" dirty="0">
                <a:latin typeface="Montserrat ExtraLight" panose="00000300000000000000" pitchFamily="2" charset="-52"/>
              </a:rPr>
              <a:t>молодёжные инженерные команды</a:t>
            </a:r>
            <a:endParaRPr sz="4400" dirty="0">
              <a:latin typeface="Montserrat ExtraLight" panose="00000300000000000000" pitchFamily="2" charset="-52"/>
            </a:endParaRPr>
          </a:p>
        </p:txBody>
      </p:sp>
      <p:sp>
        <p:nvSpPr>
          <p:cNvPr id="137" name="Google Shape;137;p1"/>
          <p:cNvSpPr txBox="1">
            <a:spLocks noGrp="1"/>
          </p:cNvSpPr>
          <p:nvPr>
            <p:ph type="body" idx="2"/>
          </p:nvPr>
        </p:nvSpPr>
        <p:spPr>
          <a:xfrm>
            <a:off x="861982" y="4833937"/>
            <a:ext cx="6008687" cy="141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 err="1">
                <a:latin typeface="Montserrat" panose="00000500000000000000" pitchFamily="2" charset="-52"/>
              </a:rPr>
              <a:t>БАСовая</a:t>
            </a:r>
            <a:r>
              <a:rPr lang="ru-RU" dirty="0">
                <a:latin typeface="Montserrat" panose="00000500000000000000" pitchFamily="2" charset="-52"/>
              </a:rPr>
              <a:t> шестерка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" name="Google Shape;137;p1">
            <a:extLst>
              <a:ext uri="{FF2B5EF4-FFF2-40B4-BE49-F238E27FC236}">
                <a16:creationId xmlns:a16="http://schemas.microsoft.com/office/drawing/2014/main" id="{54752E04-7903-0F15-4648-F867D25BD1FC}"/>
              </a:ext>
            </a:extLst>
          </p:cNvPr>
          <p:cNvSpPr txBox="1">
            <a:spLocks/>
          </p:cNvSpPr>
          <p:nvPr/>
        </p:nvSpPr>
        <p:spPr>
          <a:xfrm>
            <a:off x="861982" y="6248400"/>
            <a:ext cx="9031526" cy="213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2800" b="0" dirty="0">
                <a:latin typeface="Montserrat" panose="00000500000000000000" pitchFamily="2" charset="-52"/>
              </a:rPr>
              <a:t>Название </a:t>
            </a:r>
            <a:r>
              <a:rPr lang="ru-RU" sz="2800" b="0" dirty="0" err="1">
                <a:latin typeface="Montserrat" panose="00000500000000000000" pitchFamily="2" charset="-52"/>
              </a:rPr>
              <a:t>инж</a:t>
            </a:r>
            <a:r>
              <a:rPr lang="ru-RU" sz="2800" b="0" dirty="0">
                <a:latin typeface="Montserrat" panose="00000500000000000000" pitchFamily="2" charset="-52"/>
              </a:rPr>
              <a:t>. задачи: </a:t>
            </a:r>
            <a:r>
              <a:rPr lang="ru-RU" sz="2800" b="0" dirty="0">
                <a:solidFill>
                  <a:schemeClr val="bg1"/>
                </a:solidFill>
                <a:latin typeface="Montserrat" panose="00000500000000000000" pitchFamily="2" charset="-52"/>
              </a:rPr>
              <a:t>Разработка программного обеспечения имитирующего пульт управления БВС</a:t>
            </a:r>
          </a:p>
          <a:p>
            <a:pPr marL="0" indent="0">
              <a:spcBef>
                <a:spcPts val="0"/>
              </a:spcBef>
            </a:pPr>
            <a:r>
              <a:rPr lang="ru-RU" sz="2800" b="0" dirty="0">
                <a:latin typeface="Montserrat" panose="00000500000000000000" pitchFamily="2" charset="-52"/>
              </a:rPr>
              <a:t>Компания-заказчик задачи: </a:t>
            </a:r>
            <a:r>
              <a:rPr lang="en-US" sz="2800" b="0" dirty="0">
                <a:solidFill>
                  <a:schemeClr val="bg1"/>
                </a:solidFill>
                <a:latin typeface="Montserrat" panose="00000500000000000000" pitchFamily="2" charset="-52"/>
              </a:rPr>
              <a:t>OOO «</a:t>
            </a:r>
            <a:r>
              <a:rPr lang="ru-RU" sz="2800" b="0" dirty="0">
                <a:solidFill>
                  <a:schemeClr val="bg1"/>
                </a:solidFill>
                <a:latin typeface="Montserrat" panose="00000500000000000000" pitchFamily="2" charset="-52"/>
              </a:rPr>
              <a:t>КБ РУСЬ»</a:t>
            </a:r>
          </a:p>
        </p:txBody>
      </p:sp>
      <p:sp>
        <p:nvSpPr>
          <p:cNvPr id="6" name="Google Shape;137;p1">
            <a:extLst>
              <a:ext uri="{FF2B5EF4-FFF2-40B4-BE49-F238E27FC236}">
                <a16:creationId xmlns:a16="http://schemas.microsoft.com/office/drawing/2014/main" id="{DCE24397-9AD0-8951-BD53-7F6FBB3BB6AC}"/>
              </a:ext>
            </a:extLst>
          </p:cNvPr>
          <p:cNvSpPr txBox="1">
            <a:spLocks/>
          </p:cNvSpPr>
          <p:nvPr/>
        </p:nvSpPr>
        <p:spPr>
          <a:xfrm>
            <a:off x="861982" y="8712881"/>
            <a:ext cx="7748618" cy="640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2800" b="0" dirty="0">
                <a:latin typeface="Montserrat" panose="00000500000000000000" pitchFamily="2" charset="-52"/>
              </a:rPr>
              <a:t>Капитан: </a:t>
            </a:r>
            <a:r>
              <a:rPr lang="ru-RU" sz="2800" b="0" dirty="0">
                <a:solidFill>
                  <a:schemeClr val="bg1"/>
                </a:solidFill>
                <a:latin typeface="Montserrat" panose="00000500000000000000" pitchFamily="2" charset="-52"/>
              </a:rPr>
              <a:t>Лев Фельдман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32" y="1802370"/>
            <a:ext cx="2641392" cy="264139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A392D3B-E375-F573-44E6-54DC8123C5C8}"/>
              </a:ext>
            </a:extLst>
          </p:cNvPr>
          <p:cNvSpPr/>
          <p:nvPr/>
        </p:nvSpPr>
        <p:spPr>
          <a:xfrm>
            <a:off x="2135966" y="1822904"/>
            <a:ext cx="2600325" cy="2600325"/>
          </a:xfrm>
          <a:custGeom>
            <a:avLst/>
            <a:gdLst>
              <a:gd name="connsiteX0" fmla="*/ 0 w 2600325"/>
              <a:gd name="connsiteY0" fmla="*/ 0 h 2600325"/>
              <a:gd name="connsiteX1" fmla="*/ 676085 w 2600325"/>
              <a:gd name="connsiteY1" fmla="*/ 0 h 2600325"/>
              <a:gd name="connsiteX2" fmla="*/ 1326166 w 2600325"/>
              <a:gd name="connsiteY2" fmla="*/ 0 h 2600325"/>
              <a:gd name="connsiteX3" fmla="*/ 2002250 w 2600325"/>
              <a:gd name="connsiteY3" fmla="*/ 0 h 2600325"/>
              <a:gd name="connsiteX4" fmla="*/ 2600325 w 2600325"/>
              <a:gd name="connsiteY4" fmla="*/ 0 h 2600325"/>
              <a:gd name="connsiteX5" fmla="*/ 2600325 w 2600325"/>
              <a:gd name="connsiteY5" fmla="*/ 650081 h 2600325"/>
              <a:gd name="connsiteX6" fmla="*/ 2600325 w 2600325"/>
              <a:gd name="connsiteY6" fmla="*/ 1300163 h 2600325"/>
              <a:gd name="connsiteX7" fmla="*/ 2600325 w 2600325"/>
              <a:gd name="connsiteY7" fmla="*/ 2002250 h 2600325"/>
              <a:gd name="connsiteX8" fmla="*/ 2600325 w 2600325"/>
              <a:gd name="connsiteY8" fmla="*/ 2600325 h 2600325"/>
              <a:gd name="connsiteX9" fmla="*/ 1976247 w 2600325"/>
              <a:gd name="connsiteY9" fmla="*/ 2600325 h 2600325"/>
              <a:gd name="connsiteX10" fmla="*/ 1378172 w 2600325"/>
              <a:gd name="connsiteY10" fmla="*/ 2600325 h 2600325"/>
              <a:gd name="connsiteX11" fmla="*/ 728091 w 2600325"/>
              <a:gd name="connsiteY11" fmla="*/ 2600325 h 2600325"/>
              <a:gd name="connsiteX12" fmla="*/ 0 w 2600325"/>
              <a:gd name="connsiteY12" fmla="*/ 2600325 h 2600325"/>
              <a:gd name="connsiteX13" fmla="*/ 0 w 2600325"/>
              <a:gd name="connsiteY13" fmla="*/ 1950244 h 2600325"/>
              <a:gd name="connsiteX14" fmla="*/ 0 w 2600325"/>
              <a:gd name="connsiteY14" fmla="*/ 1248156 h 2600325"/>
              <a:gd name="connsiteX15" fmla="*/ 0 w 2600325"/>
              <a:gd name="connsiteY15" fmla="*/ 0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0325" h="2600325" extrusionOk="0">
                <a:moveTo>
                  <a:pt x="0" y="0"/>
                </a:moveTo>
                <a:cubicBezTo>
                  <a:pt x="266821" y="27778"/>
                  <a:pt x="358612" y="13814"/>
                  <a:pt x="676085" y="0"/>
                </a:cubicBezTo>
                <a:cubicBezTo>
                  <a:pt x="993558" y="-13814"/>
                  <a:pt x="1037228" y="-11608"/>
                  <a:pt x="1326166" y="0"/>
                </a:cubicBezTo>
                <a:cubicBezTo>
                  <a:pt x="1615104" y="11608"/>
                  <a:pt x="1728093" y="27249"/>
                  <a:pt x="2002250" y="0"/>
                </a:cubicBezTo>
                <a:cubicBezTo>
                  <a:pt x="2276407" y="-27249"/>
                  <a:pt x="2341722" y="-17041"/>
                  <a:pt x="2600325" y="0"/>
                </a:cubicBezTo>
                <a:cubicBezTo>
                  <a:pt x="2579853" y="175458"/>
                  <a:pt x="2570061" y="456002"/>
                  <a:pt x="2600325" y="650081"/>
                </a:cubicBezTo>
                <a:cubicBezTo>
                  <a:pt x="2630589" y="844160"/>
                  <a:pt x="2620018" y="1167961"/>
                  <a:pt x="2600325" y="1300163"/>
                </a:cubicBezTo>
                <a:cubicBezTo>
                  <a:pt x="2580632" y="1432365"/>
                  <a:pt x="2619746" y="1856497"/>
                  <a:pt x="2600325" y="2002250"/>
                </a:cubicBezTo>
                <a:cubicBezTo>
                  <a:pt x="2580904" y="2148003"/>
                  <a:pt x="2627014" y="2461854"/>
                  <a:pt x="2600325" y="2600325"/>
                </a:cubicBezTo>
                <a:cubicBezTo>
                  <a:pt x="2325909" y="2615786"/>
                  <a:pt x="2285679" y="2591705"/>
                  <a:pt x="1976247" y="2600325"/>
                </a:cubicBezTo>
                <a:cubicBezTo>
                  <a:pt x="1666815" y="2608945"/>
                  <a:pt x="1512817" y="2626259"/>
                  <a:pt x="1378172" y="2600325"/>
                </a:cubicBezTo>
                <a:cubicBezTo>
                  <a:pt x="1243527" y="2574391"/>
                  <a:pt x="1022319" y="2628838"/>
                  <a:pt x="728091" y="2600325"/>
                </a:cubicBezTo>
                <a:cubicBezTo>
                  <a:pt x="433863" y="2571812"/>
                  <a:pt x="172929" y="2622635"/>
                  <a:pt x="0" y="2600325"/>
                </a:cubicBezTo>
                <a:cubicBezTo>
                  <a:pt x="18928" y="2401909"/>
                  <a:pt x="-1905" y="2145247"/>
                  <a:pt x="0" y="1950244"/>
                </a:cubicBezTo>
                <a:cubicBezTo>
                  <a:pt x="1905" y="1755241"/>
                  <a:pt x="21657" y="1476773"/>
                  <a:pt x="0" y="1248156"/>
                </a:cubicBezTo>
                <a:cubicBezTo>
                  <a:pt x="-21657" y="1019539"/>
                  <a:pt x="28694" y="614083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45069354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3F7001-2221-38BA-5313-60DD5C1AF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8A8D59-719A-8B2D-0F21-C1D887B6A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1883" y="4401488"/>
            <a:ext cx="2894663" cy="601518"/>
          </a:xfrm>
        </p:spPr>
        <p:txBody>
          <a:bodyPr>
            <a:normAutofit/>
          </a:bodyPr>
          <a:lstStyle/>
          <a:p>
            <a:r>
              <a:rPr lang="en-US" sz="2000" dirty="0"/>
              <a:t>Android Studio View</a:t>
            </a:r>
            <a:endParaRPr lang="ru-RU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E9B5F-407D-EA7B-1DA2-3487DBF4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995" y="505299"/>
            <a:ext cx="3635701" cy="3739578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02370A9-63EF-8783-4EB3-DECA1497DF63}"/>
              </a:ext>
            </a:extLst>
          </p:cNvPr>
          <p:cNvSpPr txBox="1">
            <a:spLocks/>
          </p:cNvSpPr>
          <p:nvPr/>
        </p:nvSpPr>
        <p:spPr>
          <a:xfrm>
            <a:off x="6956513" y="4541982"/>
            <a:ext cx="2894663" cy="60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z="2000" dirty="0"/>
              <a:t>Микрочип для тестов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EEEB3C-30B2-ABEE-FBC4-19A84F449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326" y="1116816"/>
            <a:ext cx="6115122" cy="3284672"/>
          </a:xfrm>
          <a:prstGeom prst="rect">
            <a:avLst/>
          </a:prstGeom>
        </p:spPr>
      </p:pic>
      <p:sp>
        <p:nvSpPr>
          <p:cNvPr id="18" name="Текст 2">
            <a:extLst>
              <a:ext uri="{FF2B5EF4-FFF2-40B4-BE49-F238E27FC236}">
                <a16:creationId xmlns:a16="http://schemas.microsoft.com/office/drawing/2014/main" id="{842C158B-936A-CCDF-058D-25B7427EB271}"/>
              </a:ext>
            </a:extLst>
          </p:cNvPr>
          <p:cNvSpPr txBox="1">
            <a:spLocks/>
          </p:cNvSpPr>
          <p:nvPr/>
        </p:nvSpPr>
        <p:spPr>
          <a:xfrm>
            <a:off x="12737555" y="4523690"/>
            <a:ext cx="3381160" cy="60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 sz="2000" dirty="0"/>
              <a:t>Приложение на эмуляторе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55245-B293-E844-16D8-F6E51E47A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8" y="1207454"/>
            <a:ext cx="5579895" cy="3137419"/>
          </a:xfrm>
          <a:prstGeom prst="rect">
            <a:avLst/>
          </a:prstGeom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5481A689-1080-E7EB-801A-26D9DCA25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884" y="1435845"/>
            <a:ext cx="4754298" cy="2674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C858C-E4F8-A922-DEF6-F195E5496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882" y="6042124"/>
            <a:ext cx="5649113" cy="2800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2C9F3-762A-7339-C579-8799F0CE9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462" y="5386729"/>
            <a:ext cx="5039428" cy="3515216"/>
          </a:xfrm>
          <a:prstGeom prst="rect">
            <a:avLst/>
          </a:prstGeom>
        </p:spPr>
      </p:pic>
      <p:sp>
        <p:nvSpPr>
          <p:cNvPr id="17" name="Текст 2">
            <a:extLst>
              <a:ext uri="{FF2B5EF4-FFF2-40B4-BE49-F238E27FC236}">
                <a16:creationId xmlns:a16="http://schemas.microsoft.com/office/drawing/2014/main" id="{78E765AE-2E7C-4D3F-3CAB-72AAAEF3DCB2}"/>
              </a:ext>
            </a:extLst>
          </p:cNvPr>
          <p:cNvSpPr txBox="1">
            <a:spLocks/>
          </p:cNvSpPr>
          <p:nvPr/>
        </p:nvSpPr>
        <p:spPr>
          <a:xfrm>
            <a:off x="5138663" y="9082417"/>
            <a:ext cx="2894663" cy="60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GB" sz="2000" dirty="0"/>
              <a:t>App → Drone</a:t>
            </a:r>
            <a:r>
              <a:rPr lang="ru-RU" sz="2000" dirty="0"/>
              <a:t> </a:t>
            </a:r>
            <a:r>
              <a:rPr lang="en-GB" sz="2000" dirty="0"/>
              <a:t>API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539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F420-7CC6-0067-6839-00996169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5E5E4E1-0D8C-4E95-4238-05C6C4888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BA27B6-BE84-F168-A602-19700B0C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543673"/>
            <a:ext cx="17266446" cy="6764304"/>
          </a:xfrm>
        </p:spPr>
        <p:txBody>
          <a:bodyPr>
            <a:normAutofit/>
          </a:bodyPr>
          <a:lstStyle/>
          <a:p>
            <a:r>
              <a:rPr lang="ru-RU" dirty="0"/>
              <a:t>Вопросы на уточнение задачи:</a:t>
            </a:r>
          </a:p>
          <a:p>
            <a:endParaRPr lang="ru-RU" dirty="0"/>
          </a:p>
          <a:p>
            <a:pPr marL="971550" indent="-742950">
              <a:buFont typeface="+mj-lt"/>
              <a:buAutoNum type="arabicPeriod"/>
            </a:pPr>
            <a:r>
              <a:rPr lang="ru-RU" dirty="0"/>
              <a:t>Как улучшали тактильное ощущение от стиков</a:t>
            </a:r>
          </a:p>
          <a:p>
            <a:pPr marL="971550" indent="-742950">
              <a:buFont typeface="+mj-lt"/>
              <a:buAutoNum type="arabicPeriod"/>
            </a:pPr>
            <a:r>
              <a:rPr lang="ru-RU" dirty="0"/>
              <a:t>Обучение пилотов </a:t>
            </a:r>
          </a:p>
          <a:p>
            <a:pPr marL="971550" indent="-742950">
              <a:buFont typeface="+mj-lt"/>
              <a:buAutoNum type="arabicPeriod"/>
            </a:pPr>
            <a:r>
              <a:rPr lang="ru-RU"/>
              <a:t>Полная симуляция дизайна популярных пультов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82C54-4571-A7AB-CA3B-2772F4967926}"/>
              </a:ext>
            </a:extLst>
          </p:cNvPr>
          <p:cNvSpPr txBox="1"/>
          <p:nvPr/>
        </p:nvSpPr>
        <p:spPr>
          <a:xfrm>
            <a:off x="2504803" y="11417754"/>
            <a:ext cx="10258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1.  Разработать концепцию решения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quote-cjk-patch"/>
              </a:rPr>
              <a:t>(до 31.08)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Иванов И., Петров П.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2. Подготовить презентацию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Сидорова С.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3. Провести встречу с заказчиком (до 05.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Иванов И.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4. Доработка кода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Петров П.,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5. Печать деталей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6. Сборка и отладка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Все участники проекта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84675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CBF8880-85FD-4011-BB72-36486A859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9F3441-0B01-5F46-0BF9-3206C690F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099543"/>
            <a:ext cx="18288000" cy="1838997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06F03-3B43-B3B2-8A69-6E3250C784B1}"/>
              </a:ext>
            </a:extLst>
          </p:cNvPr>
          <p:cNvSpPr txBox="1"/>
          <p:nvPr/>
        </p:nvSpPr>
        <p:spPr>
          <a:xfrm>
            <a:off x="1019175" y="6096000"/>
            <a:ext cx="1025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Как с нами связаться:</a:t>
            </a:r>
          </a:p>
          <a:p>
            <a:r>
              <a:rPr lang="en-US" sz="2400" dirty="0">
                <a:solidFill>
                  <a:schemeClr val="bg1"/>
                </a:solidFill>
                <a:latin typeface="quote-cjk-patch"/>
              </a:rPr>
              <a:t>TG 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капитана: </a:t>
            </a:r>
            <a:r>
              <a:rPr lang="en-US" sz="2400" dirty="0">
                <a:solidFill>
                  <a:schemeClr val="bg1"/>
                </a:solidFill>
                <a:latin typeface="quote-cjk-patch"/>
              </a:rPr>
              <a:t>@KyleRevengeance</a:t>
            </a:r>
            <a:endParaRPr lang="ru-RU" sz="2400" dirty="0">
              <a:solidFill>
                <a:schemeClr val="bg1"/>
              </a:solidFill>
              <a:latin typeface="quote-cjk-patch"/>
            </a:endParaRPr>
          </a:p>
          <a:p>
            <a:pPr algn="l"/>
            <a:r>
              <a:rPr lang="ru-RU" sz="2400" dirty="0">
                <a:solidFill>
                  <a:schemeClr val="bg1"/>
                </a:solidFill>
                <a:latin typeface="quote-cjk-patch"/>
              </a:rPr>
              <a:t>Имя капитана: Фельдман Лев</a:t>
            </a:r>
          </a:p>
        </p:txBody>
      </p:sp>
    </p:spTree>
    <p:extLst>
      <p:ext uri="{BB962C8B-B14F-4D97-AF65-F5344CB8AC3E}">
        <p14:creationId xmlns:p14="http://schemas.microsoft.com/office/powerpoint/2010/main" val="187410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6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6ecc5aa6e_0_3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ru-RU" dirty="0">
                <a:solidFill>
                  <a:schemeClr val="bg1"/>
                </a:solidFill>
              </a:rPr>
              <a:t>Состав команды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91859D6-916F-E6EA-9A5C-A93CFC9EDE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/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6F3C02C9-361E-CC6E-8DB2-1E8B46441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r="2223"/>
          <a:stretch/>
        </p:blipFill>
        <p:spPr bwMode="auto">
          <a:xfrm>
            <a:off x="4311185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9452D5-F48F-5C2A-0C21-ECFBC0EB1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3" r="16643"/>
          <a:stretch/>
        </p:blipFill>
        <p:spPr bwMode="auto">
          <a:xfrm>
            <a:off x="6981466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BDE68-4D74-23B4-B486-857936B1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9824499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98ABD69-BFB5-F416-BB0C-E5EF8343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 bwMode="auto">
          <a:xfrm>
            <a:off x="12667532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29007EB-81FD-49F2-87C6-7C000A8C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0565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ED8213A-BA19-5BBC-CD8B-085A7D260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2699440"/>
            <a:ext cx="1663010" cy="1663010"/>
          </a:xfrm>
          <a:prstGeom prst="flowChartConnector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A542053-BFBD-E1D5-0ACD-8B84BC7AE257}"/>
              </a:ext>
            </a:extLst>
          </p:cNvPr>
          <p:cNvCxnSpPr>
            <a:cxnSpLocks/>
          </p:cNvCxnSpPr>
          <p:nvPr/>
        </p:nvCxnSpPr>
        <p:spPr>
          <a:xfrm>
            <a:off x="3548421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98CCB3F-71E2-B8C3-4B70-F8ECABE157AA}"/>
              </a:ext>
            </a:extLst>
          </p:cNvPr>
          <p:cNvCxnSpPr>
            <a:cxnSpLocks/>
          </p:cNvCxnSpPr>
          <p:nvPr/>
        </p:nvCxnSpPr>
        <p:spPr>
          <a:xfrm>
            <a:off x="6391454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F0AC7CC-15A1-5B76-9638-8CA636A6B254}"/>
              </a:ext>
            </a:extLst>
          </p:cNvPr>
          <p:cNvCxnSpPr>
            <a:cxnSpLocks/>
          </p:cNvCxnSpPr>
          <p:nvPr/>
        </p:nvCxnSpPr>
        <p:spPr>
          <a:xfrm>
            <a:off x="9234487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0DBFB2D-1981-3E3C-7547-81FEFDC14B94}"/>
              </a:ext>
            </a:extLst>
          </p:cNvPr>
          <p:cNvCxnSpPr>
            <a:cxnSpLocks/>
          </p:cNvCxnSpPr>
          <p:nvPr/>
        </p:nvCxnSpPr>
        <p:spPr>
          <a:xfrm>
            <a:off x="12077520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61B3A0D-ECB3-F76E-493A-790C36E46A26}"/>
              </a:ext>
            </a:extLst>
          </p:cNvPr>
          <p:cNvCxnSpPr>
            <a:cxnSpLocks/>
          </p:cNvCxnSpPr>
          <p:nvPr/>
        </p:nvCxnSpPr>
        <p:spPr>
          <a:xfrm>
            <a:off x="14920553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FC9DEEF8-FB3B-D710-355D-C1F87BD75DBE}"/>
              </a:ext>
            </a:extLst>
          </p:cNvPr>
          <p:cNvCxnSpPr>
            <a:cxnSpLocks/>
          </p:cNvCxnSpPr>
          <p:nvPr/>
        </p:nvCxnSpPr>
        <p:spPr>
          <a:xfrm>
            <a:off x="709971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77D96DE-E0EA-3940-2B1B-2C218DFB8714}"/>
              </a:ext>
            </a:extLst>
          </p:cNvPr>
          <p:cNvCxnSpPr>
            <a:cxnSpLocks/>
          </p:cNvCxnSpPr>
          <p:nvPr/>
        </p:nvCxnSpPr>
        <p:spPr>
          <a:xfrm>
            <a:off x="17759003" y="4562475"/>
            <a:ext cx="0" cy="4457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76CA0A-547E-F190-C507-D8AE3215E437}"/>
              </a:ext>
            </a:extLst>
          </p:cNvPr>
          <p:cNvSpPr txBox="1"/>
          <p:nvPr/>
        </p:nvSpPr>
        <p:spPr>
          <a:xfrm>
            <a:off x="709971" y="4819650"/>
            <a:ext cx="28384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Фельдман Лев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Номер группы: М7О-2</a:t>
            </a:r>
            <a:r>
              <a:rPr lang="en-US" dirty="0">
                <a:solidFill>
                  <a:schemeClr val="bg1"/>
                </a:solidFill>
              </a:rPr>
              <a:t>08</a:t>
            </a:r>
            <a:r>
              <a:rPr lang="ru-RU" dirty="0">
                <a:solidFill>
                  <a:schemeClr val="bg1"/>
                </a:solidFill>
              </a:rPr>
              <a:t>БВ-24</a:t>
            </a:r>
          </a:p>
          <a:p>
            <a:r>
              <a:rPr lang="ru-RU" dirty="0">
                <a:solidFill>
                  <a:schemeClr val="bg1"/>
                </a:solidFill>
              </a:rPr>
              <a:t>Номер курса: 2 курс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 обучения: Интегрированные системы летательных  аппаратов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Какая ваша роль в команде: Тимлид, разработчик оболочки приложения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Немного о себе: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Люблю программирование и самолеты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96B06C-8F73-BB54-31E6-8F5D27112051}"/>
              </a:ext>
            </a:extLst>
          </p:cNvPr>
          <p:cNvSpPr txBox="1"/>
          <p:nvPr/>
        </p:nvSpPr>
        <p:spPr>
          <a:xfrm>
            <a:off x="3555296" y="4819650"/>
            <a:ext cx="2838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Волков Иван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Номер группы: М6О-308БВ-23</a:t>
            </a:r>
          </a:p>
          <a:p>
            <a:r>
              <a:rPr lang="ru-RU" dirty="0">
                <a:solidFill>
                  <a:schemeClr val="bg1"/>
                </a:solidFill>
              </a:rPr>
              <a:t>Номер курса: 3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 обучения: проектирование ракетно-космических систем</a:t>
            </a:r>
          </a:p>
          <a:p>
            <a:r>
              <a:rPr lang="ru-RU" dirty="0">
                <a:solidFill>
                  <a:schemeClr val="bg1"/>
                </a:solidFill>
              </a:rPr>
              <a:t>какая ваша роль в команде: разработка кода для подключения телефона к БАС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BCAA28-948B-C4FE-3739-03CFC1AAFD40}"/>
              </a:ext>
            </a:extLst>
          </p:cNvPr>
          <p:cNvSpPr txBox="1"/>
          <p:nvPr/>
        </p:nvSpPr>
        <p:spPr>
          <a:xfrm>
            <a:off x="6400620" y="4819650"/>
            <a:ext cx="2838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Сухоруков Антон</a:t>
            </a:r>
          </a:p>
          <a:p>
            <a:pPr algn="ctr"/>
            <a:endParaRPr lang="ru-RU" b="1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Номер группы: М6О-308БВ-23</a:t>
            </a:r>
          </a:p>
          <a:p>
            <a:r>
              <a:rPr lang="ru-RU" dirty="0">
                <a:solidFill>
                  <a:schemeClr val="bg1"/>
                </a:solidFill>
              </a:rPr>
              <a:t>Номер курса: 3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 обучения: проектирование ракетно-космических систем</a:t>
            </a:r>
          </a:p>
          <a:p>
            <a:r>
              <a:rPr lang="ru-RU" dirty="0">
                <a:solidFill>
                  <a:schemeClr val="bg1"/>
                </a:solidFill>
              </a:rPr>
              <a:t>Занимаюсь анализом информации и созданных аналогов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040048-2965-4951-F882-8DC6F60ED00A}"/>
              </a:ext>
            </a:extLst>
          </p:cNvPr>
          <p:cNvSpPr txBox="1"/>
          <p:nvPr/>
        </p:nvSpPr>
        <p:spPr>
          <a:xfrm>
            <a:off x="9245944" y="4819650"/>
            <a:ext cx="28384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>
                <a:solidFill>
                  <a:schemeClr val="bg1"/>
                </a:solidFill>
              </a:rPr>
              <a:t>Коренчук</a:t>
            </a:r>
            <a:r>
              <a:rPr lang="ru-RU" b="1" dirty="0">
                <a:solidFill>
                  <a:schemeClr val="bg1"/>
                </a:solidFill>
              </a:rPr>
              <a:t> Андрей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Номер группы: М30-326Б-23</a:t>
            </a:r>
          </a:p>
          <a:p>
            <a:r>
              <a:rPr lang="ru-RU" dirty="0">
                <a:solidFill>
                  <a:schemeClr val="bg1"/>
                </a:solidFill>
              </a:rPr>
              <a:t>Номер курса: 3 курс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 обучения:</a:t>
            </a:r>
          </a:p>
          <a:p>
            <a:r>
              <a:rPr lang="ru-RU" dirty="0">
                <a:solidFill>
                  <a:schemeClr val="bg1"/>
                </a:solidFill>
              </a:rPr>
              <a:t>Управление в технических системах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Разрабатываю прошивку для обмена данными полетного контроллера БАС, микроконтроллера и </a:t>
            </a:r>
            <a:r>
              <a:rPr lang="ru-RU" dirty="0" err="1">
                <a:solidFill>
                  <a:schemeClr val="bg1"/>
                </a:solidFill>
              </a:rPr>
              <a:t>android</a:t>
            </a:r>
            <a:r>
              <a:rPr lang="ru-RU" dirty="0">
                <a:solidFill>
                  <a:schemeClr val="bg1"/>
                </a:solidFill>
              </a:rPr>
              <a:t> устройства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Дайте задачу, я ее решу и предложу вам совместный проект!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52A1D7-F7F1-8561-76FD-9925F9473448}"/>
              </a:ext>
            </a:extLst>
          </p:cNvPr>
          <p:cNvSpPr txBox="1"/>
          <p:nvPr/>
        </p:nvSpPr>
        <p:spPr>
          <a:xfrm>
            <a:off x="12091269" y="4819650"/>
            <a:ext cx="2838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Кошкин Илья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Кошкин Илья Алексеевич</a:t>
            </a:r>
          </a:p>
          <a:p>
            <a:r>
              <a:rPr lang="ru-RU" dirty="0">
                <a:solidFill>
                  <a:schemeClr val="bg1"/>
                </a:solidFill>
              </a:rPr>
              <a:t>Группа М6О-308БВ-23</a:t>
            </a:r>
          </a:p>
          <a:p>
            <a:r>
              <a:rPr lang="ru-RU" dirty="0">
                <a:solidFill>
                  <a:schemeClr val="bg1"/>
                </a:solidFill>
              </a:rPr>
              <a:t>Институт №6 аэрокосмический институт</a:t>
            </a:r>
          </a:p>
          <a:p>
            <a:r>
              <a:rPr lang="ru-RU" dirty="0">
                <a:solidFill>
                  <a:schemeClr val="bg1"/>
                </a:solidFill>
              </a:rPr>
              <a:t>В команде занимаюсь внешним видом приложения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6DBCD0-7273-D03F-C42C-442E587B2E6C}"/>
              </a:ext>
            </a:extLst>
          </p:cNvPr>
          <p:cNvSpPr txBox="1"/>
          <p:nvPr/>
        </p:nvSpPr>
        <p:spPr>
          <a:xfrm>
            <a:off x="14936593" y="4819650"/>
            <a:ext cx="28384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Комлева Анна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Номер группы: М7О-203БВ-24</a:t>
            </a:r>
          </a:p>
          <a:p>
            <a:r>
              <a:rPr lang="ru-RU" dirty="0">
                <a:solidFill>
                  <a:schemeClr val="bg1"/>
                </a:solidFill>
              </a:rPr>
              <a:t>Номер курса: 2 курс</a:t>
            </a:r>
          </a:p>
          <a:p>
            <a:r>
              <a:rPr lang="ru-RU" dirty="0">
                <a:solidFill>
                  <a:schemeClr val="bg1"/>
                </a:solidFill>
              </a:rPr>
              <a:t>Направление обучения: Интегрированные системы летательных  аппаратов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Какая ваша роль в команде: дизайн интерфейса приложения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Немного о себе: Люблю играть в стратегии, ходить в зал и читать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047EBE-663A-3818-F437-4CFB19F4D4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185" y="2696538"/>
            <a:ext cx="1663010" cy="16630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3A800F-6780-0EAA-430B-B1F0FC35C7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7532" y="2696538"/>
            <a:ext cx="1663010" cy="16630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7B4A7D-D00D-184F-F384-183D49FF6C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130" y="2696538"/>
            <a:ext cx="1675280" cy="1675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A82BF-3C54-1045-D08E-D395012519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2229" y="2696538"/>
            <a:ext cx="1675280" cy="1675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6"/>
        </a:solid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97EA431D-11C6-5B6C-129B-648A9EBF5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>
            <a:extLst>
              <a:ext uri="{FF2B5EF4-FFF2-40B4-BE49-F238E27FC236}">
                <a16:creationId xmlns:a16="http://schemas.microsoft.com/office/drawing/2014/main" id="{1144209A-B954-660C-2956-239322320AD3}"/>
              </a:ext>
            </a:extLst>
          </p:cNvPr>
          <p:cNvSpPr txBox="1"/>
          <p:nvPr/>
        </p:nvSpPr>
        <p:spPr>
          <a:xfrm>
            <a:off x="1104273" y="3957044"/>
            <a:ext cx="925952" cy="104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618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F7591B-9836-7413-02FA-FFDD94622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/>
          </a:p>
        </p:txBody>
      </p:sp>
      <p:sp>
        <p:nvSpPr>
          <p:cNvPr id="172" name="Google Shape;172;p2">
            <a:extLst>
              <a:ext uri="{FF2B5EF4-FFF2-40B4-BE49-F238E27FC236}">
                <a16:creationId xmlns:a16="http://schemas.microsoft.com/office/drawing/2014/main" id="{2DD98607-3A59-ED39-71AF-AA0484754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1543673"/>
            <a:ext cx="17244291" cy="1144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Техническая реализация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D4F9694-CA4F-9D5C-8635-C643A06A3BD4}"/>
              </a:ext>
            </a:extLst>
          </p:cNvPr>
          <p:cNvSpPr txBox="1">
            <a:spLocks/>
          </p:cNvSpPr>
          <p:nvPr/>
        </p:nvSpPr>
        <p:spPr>
          <a:xfrm>
            <a:off x="914400" y="2558473"/>
            <a:ext cx="16597745" cy="66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ru-RU" sz="3500" dirty="0"/>
              <a:t>1) ПО для управления БВС на операционной системе </a:t>
            </a:r>
            <a:r>
              <a:rPr lang="ru-RU" sz="3500" dirty="0" err="1"/>
              <a:t>Android</a:t>
            </a:r>
            <a:r>
              <a:rPr lang="ru-RU" sz="3500" dirty="0"/>
              <a:t> 14 +</a:t>
            </a:r>
          </a:p>
          <a:p>
            <a:pPr marL="0" indent="0"/>
            <a:r>
              <a:rPr lang="ru-RU" sz="3500" dirty="0"/>
              <a:t>2) Осуществление связи между БПЛА и котроллером через систему </a:t>
            </a:r>
            <a:r>
              <a:rPr lang="en-US" sz="3500" dirty="0"/>
              <a:t>WIFI</a:t>
            </a:r>
            <a:endParaRPr lang="ru-RU" sz="3500" dirty="0"/>
          </a:p>
          <a:p>
            <a:pPr marL="0" indent="0"/>
            <a:r>
              <a:rPr lang="ru-RU" sz="3500" dirty="0"/>
              <a:t>3) Регулировка множителя стиков (чувствительность стиков).</a:t>
            </a:r>
          </a:p>
          <a:p>
            <a:pPr marL="0" indent="0"/>
            <a:r>
              <a:rPr lang="ru-RU" sz="3500" dirty="0"/>
              <a:t>4) Настройка кнопок пульта управления (</a:t>
            </a:r>
            <a:r>
              <a:rPr lang="ru-RU" sz="3500" dirty="0" err="1"/>
              <a:t>бинд</a:t>
            </a:r>
            <a:r>
              <a:rPr lang="ru-RU" sz="3500" dirty="0"/>
              <a:t>).</a:t>
            </a:r>
          </a:p>
          <a:p>
            <a:pPr marL="0" indent="0"/>
            <a:r>
              <a:rPr lang="ru-RU" sz="3500" dirty="0"/>
              <a:t>5) Визуализация передаваемых параметров.</a:t>
            </a:r>
          </a:p>
          <a:p>
            <a:pPr marL="0" indent="0"/>
            <a:endParaRPr lang="ru-RU" sz="3500" dirty="0"/>
          </a:p>
        </p:txBody>
      </p:sp>
      <p:pic>
        <p:nvPicPr>
          <p:cNvPr id="2052" name="Picture 4" descr="Свободный полет. Как программируют беспилотники — Хакер">
            <a:extLst>
              <a:ext uri="{FF2B5EF4-FFF2-40B4-BE49-F238E27FC236}">
                <a16:creationId xmlns:a16="http://schemas.microsoft.com/office/drawing/2014/main" id="{CC8F7D4B-0535-8346-1AED-6C99AFA5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49" y="6286268"/>
            <a:ext cx="6410037" cy="28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ак стать дроноводом в зоне СВО: инструкция от оператора БПЛА | Москва |  ФедералПресс">
            <a:extLst>
              <a:ext uri="{FF2B5EF4-FFF2-40B4-BE49-F238E27FC236}">
                <a16:creationId xmlns:a16="http://schemas.microsoft.com/office/drawing/2014/main" id="{12DADBAE-272C-0699-F8E6-02BBE73C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745" y="5756218"/>
            <a:ext cx="5606473" cy="34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2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403CABC-DD2B-45E8-B964-306B4F2C3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3315F4-8BEE-40BF-9BB6-900D6F7F0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Сфера применения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F1C19-46FE-43DC-8F16-08EFFEB98F0B}"/>
              </a:ext>
            </a:extLst>
          </p:cNvPr>
          <p:cNvSpPr txBox="1"/>
          <p:nvPr/>
        </p:nvSpPr>
        <p:spPr>
          <a:xfrm>
            <a:off x="8861823" y="2741684"/>
            <a:ext cx="83265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 решение позиционируется как обучающая платформа: оно поддерживает подключение к разным типам летательных аппаратов, повторяет функционал популярных пультов с возможностью вариаций дизайна, </a:t>
            </a:r>
          </a:p>
          <a:p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отличается простым и ненавязчивым оформлением и обеспечивает обратную связь от стиков и переключателей — например, </a:t>
            </a:r>
          </a:p>
          <a:p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виде цветового сигнала или </a:t>
            </a:r>
            <a:r>
              <a:rPr lang="ru-RU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виброотклика</a:t>
            </a:r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8AA24-C188-4DD8-8184-017E5406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82670"/>
            <a:ext cx="6304137" cy="42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8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B62BBF-80A5-4131-A53F-FED4AD3BB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639198-5819-4DC5-916F-F1E6C9379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Сфера применения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28609-4C39-4EDA-A6CA-3A0FEEBC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35" y="3984266"/>
            <a:ext cx="7494104" cy="42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E5A90-3102-4983-A965-3521048D22A6}"/>
              </a:ext>
            </a:extLst>
          </p:cNvPr>
          <p:cNvSpPr txBox="1"/>
          <p:nvPr/>
        </p:nvSpPr>
        <p:spPr>
          <a:xfrm>
            <a:off x="8975036" y="3558208"/>
            <a:ext cx="90943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Универсальное решение</a:t>
            </a:r>
            <a:endParaRPr lang="ru-RU" sz="3200" dirty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Решение совместимо с любыми дронами, использующими </a:t>
            </a:r>
            <a:r>
              <a:rPr lang="ru-RU" sz="3200" dirty="0" err="1">
                <a:solidFill>
                  <a:schemeClr val="bg1"/>
                </a:solidFill>
              </a:rPr>
              <a:t>Wi-Fi</a:t>
            </a:r>
            <a:r>
              <a:rPr lang="ru-RU" sz="3200" dirty="0">
                <a:solidFill>
                  <a:schemeClr val="bg1"/>
                </a:solidFill>
              </a:rPr>
              <a:t> подключение.</a:t>
            </a:r>
          </a:p>
          <a:p>
            <a:pPr lvl="1"/>
            <a:r>
              <a:rPr lang="ru-RU" sz="3200" b="1" dirty="0">
                <a:solidFill>
                  <a:schemeClr val="bg1"/>
                </a:solidFill>
              </a:rPr>
              <a:t>Видеопоток с телеметрией:</a:t>
            </a:r>
            <a:r>
              <a:rPr lang="ru-RU" sz="3200" dirty="0">
                <a:solidFill>
                  <a:schemeClr val="bg1"/>
                </a:solidFill>
              </a:rPr>
              <a:t> Элементы управления аккуратно наложены на изображение с камеры дрона.</a:t>
            </a:r>
          </a:p>
          <a:p>
            <a:pPr lvl="1"/>
            <a:r>
              <a:rPr lang="ru-RU" sz="3200" b="1" dirty="0">
                <a:solidFill>
                  <a:schemeClr val="bg1"/>
                </a:solidFill>
              </a:rPr>
              <a:t>Планирование миссий:</a:t>
            </a:r>
            <a:r>
              <a:rPr lang="ru-RU" sz="3200" dirty="0">
                <a:solidFill>
                  <a:schemeClr val="bg1"/>
                </a:solidFill>
              </a:rPr>
              <a:t> Простое построение маршрута на интерактивной карте с помощью GPS-меток.</a:t>
            </a:r>
          </a:p>
        </p:txBody>
      </p:sp>
    </p:spTree>
    <p:extLst>
      <p:ext uri="{BB962C8B-B14F-4D97-AF65-F5344CB8AC3E}">
        <p14:creationId xmlns:p14="http://schemas.microsoft.com/office/powerpoint/2010/main" val="143469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A00DDD-6FF6-4D15-9F5A-1646BC01E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DE325B-6696-D374-285E-64A83E05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существующих аналогов вашего решения</a:t>
            </a:r>
          </a:p>
        </p:txBody>
      </p:sp>
      <p:pic>
        <p:nvPicPr>
          <p:cNvPr id="8" name="Рисунок 7" descr="https://qgroundcontrol.com/wp-content/uploads/2016/03/Icon_Provision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936" y="3721770"/>
            <a:ext cx="1996489" cy="198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143790" y="3700929"/>
            <a:ext cx="1996072" cy="1985712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406227" y="3721770"/>
            <a:ext cx="1931904" cy="1985712"/>
          </a:xfrm>
          <a:prstGeom prst="rect">
            <a:avLst/>
          </a:prstGeom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4604496" y="3680088"/>
            <a:ext cx="2076282" cy="202739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846685" y="5983550"/>
            <a:ext cx="2064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quote-cjk-patch"/>
              </a:rPr>
              <a:t>QGroundControl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478824" y="5983550"/>
            <a:ext cx="1326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quote-cjk-patch"/>
              </a:rPr>
              <a:t>WiFi</a:t>
            </a:r>
            <a:r>
              <a:rPr lang="en-US" sz="2000" dirty="0">
                <a:solidFill>
                  <a:schemeClr val="bg1"/>
                </a:solidFill>
                <a:latin typeface="quote-cjk-patch"/>
              </a:rPr>
              <a:t>-UFO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822990" y="5983550"/>
            <a:ext cx="109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quote-cjk-patch"/>
              </a:rPr>
              <a:t>KY FPV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079021" y="5983550"/>
            <a:ext cx="1127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quote-cjk-patch"/>
              </a:rPr>
              <a:t>RC FPV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7" name="Левая фигурная скобка 16"/>
          <p:cNvSpPr/>
          <p:nvPr/>
        </p:nvSpPr>
        <p:spPr>
          <a:xfrm rot="16200000">
            <a:off x="10884740" y="1362446"/>
            <a:ext cx="914064" cy="11550314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Левая фигурная скобка 17"/>
          <p:cNvSpPr/>
          <p:nvPr/>
        </p:nvSpPr>
        <p:spPr>
          <a:xfrm rot="16200000">
            <a:off x="2374400" y="5220570"/>
            <a:ext cx="914064" cy="3834063"/>
          </a:xfrm>
          <a:prstGeom prst="lef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21990" y="7824902"/>
            <a:ext cx="45143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Проверенный качественный аналог,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оптимальное решение задачи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31242" y="7824902"/>
            <a:ext cx="10221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Многочисленные «поделки» с различных</a:t>
            </a:r>
            <a:r>
              <a:rPr lang="en-US" sz="2000" dirty="0">
                <a:solidFill>
                  <a:schemeClr val="bg1"/>
                </a:solidFill>
                <a:latin typeface="quote-cjk-patch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quote-cjk-patch"/>
              </a:rPr>
              <a:t>маркетов</a:t>
            </a:r>
            <a:r>
              <a:rPr lang="ru-RU" sz="2000" dirty="0">
                <a:solidFill>
                  <a:schemeClr val="bg1"/>
                </a:solidFill>
                <a:latin typeface="quote-cjk-patch"/>
              </a:rPr>
              <a:t> мобильных приложений.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У подобных аналогов сомнительные отзывы, технические и дизайнерские решения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0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C600FE72-87DA-592B-25C9-903F3CCA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2BC69EF-ADC1-2EB0-9FEA-F962F2859D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172" name="Google Shape;172;p2">
            <a:extLst>
              <a:ext uri="{FF2B5EF4-FFF2-40B4-BE49-F238E27FC236}">
                <a16:creationId xmlns:a16="http://schemas.microsoft.com/office/drawing/2014/main" id="{34ADA731-6697-EFF3-8478-9E870D14E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399" y="1427766"/>
            <a:ext cx="17266446" cy="86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Дизайн приложения: интерфейс и иконка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45" y="2967894"/>
            <a:ext cx="9798991" cy="5511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424" y="2784163"/>
            <a:ext cx="1996440" cy="1996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9" name="Прямая со стрелкой 8"/>
          <p:cNvCxnSpPr/>
          <p:nvPr/>
        </p:nvCxnSpPr>
        <p:spPr>
          <a:xfrm flipV="1">
            <a:off x="6081823" y="6780191"/>
            <a:ext cx="466239" cy="22056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044607" y="8118167"/>
            <a:ext cx="930257" cy="9447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70" idx="1"/>
          </p:cNvCxnSpPr>
          <p:nvPr/>
        </p:nvCxnSpPr>
        <p:spPr>
          <a:xfrm flipH="1" flipV="1">
            <a:off x="10055944" y="8197595"/>
            <a:ext cx="822583" cy="9864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 стрелкой 164"/>
          <p:cNvCxnSpPr/>
          <p:nvPr/>
        </p:nvCxnSpPr>
        <p:spPr>
          <a:xfrm flipV="1">
            <a:off x="7407439" y="6780191"/>
            <a:ext cx="5825" cy="26057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Прямая со стрелкой 173"/>
          <p:cNvCxnSpPr/>
          <p:nvPr/>
        </p:nvCxnSpPr>
        <p:spPr>
          <a:xfrm flipH="1">
            <a:off x="9877647" y="4549268"/>
            <a:ext cx="2877634" cy="20560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 стрелкой 175"/>
          <p:cNvCxnSpPr/>
          <p:nvPr/>
        </p:nvCxnSpPr>
        <p:spPr>
          <a:xfrm>
            <a:off x="2057400" y="5114260"/>
            <a:ext cx="2833577" cy="15071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5216976" y="8993726"/>
            <a:ext cx="1265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Триммер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газа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2347277" y="8819947"/>
            <a:ext cx="18741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Триммер направления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8534927" y="8985801"/>
            <a:ext cx="1265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Триммер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высоты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6754856" y="9446778"/>
            <a:ext cx="1305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err="1">
                <a:solidFill>
                  <a:schemeClr val="bg1"/>
                </a:solidFill>
                <a:latin typeface="quote-cjk-patch"/>
              </a:rPr>
              <a:t>Вкл</a:t>
            </a:r>
            <a:r>
              <a:rPr lang="en-US" sz="2000" dirty="0">
                <a:solidFill>
                  <a:schemeClr val="bg1"/>
                </a:solidFill>
                <a:latin typeface="quote-cjk-patch"/>
              </a:rPr>
              <a:t>/</a:t>
            </a:r>
            <a:r>
              <a:rPr lang="ru-RU" sz="2000" dirty="0" err="1">
                <a:solidFill>
                  <a:schemeClr val="bg1"/>
                </a:solidFill>
                <a:latin typeface="quote-cjk-patch"/>
              </a:rPr>
              <a:t>Выкл</a:t>
            </a:r>
            <a:endParaRPr lang="ru-RU" sz="2000" dirty="0">
              <a:solidFill>
                <a:schemeClr val="bg1"/>
              </a:solidFill>
              <a:latin typeface="quote-cjk-patch"/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1085215" y="4672160"/>
            <a:ext cx="958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Левый</a:t>
            </a:r>
          </a:p>
          <a:p>
            <a:pPr algn="ctr"/>
            <a:r>
              <a:rPr lang="ru-RU" sz="2000" dirty="0" err="1">
                <a:solidFill>
                  <a:schemeClr val="bg1"/>
                </a:solidFill>
                <a:latin typeface="quote-cjk-patch"/>
              </a:rPr>
              <a:t>стик</a:t>
            </a:r>
            <a:endParaRPr lang="ru-RU" sz="2000" dirty="0">
              <a:solidFill>
                <a:schemeClr val="bg1"/>
              </a:solidFill>
              <a:latin typeface="quote-cjk-patch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12755281" y="4072717"/>
            <a:ext cx="1117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Правый</a:t>
            </a:r>
          </a:p>
          <a:p>
            <a:pPr algn="ctr"/>
            <a:r>
              <a:rPr lang="ru-RU" sz="2000" dirty="0" err="1">
                <a:solidFill>
                  <a:schemeClr val="bg1"/>
                </a:solidFill>
                <a:latin typeface="quote-cjk-patch"/>
              </a:rPr>
              <a:t>стик</a:t>
            </a:r>
            <a:endParaRPr lang="ru-RU" sz="2000" dirty="0">
              <a:solidFill>
                <a:schemeClr val="bg1"/>
              </a:solidFill>
              <a:latin typeface="quote-cjk-patch"/>
            </a:endParaRPr>
          </a:p>
        </p:txBody>
      </p:sp>
      <p:cxnSp>
        <p:nvCxnSpPr>
          <p:cNvPr id="182" name="Прямая со стрелкой 181"/>
          <p:cNvCxnSpPr/>
          <p:nvPr/>
        </p:nvCxnSpPr>
        <p:spPr>
          <a:xfrm flipV="1">
            <a:off x="14800521" y="4672160"/>
            <a:ext cx="574158" cy="10517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13624358" y="5769271"/>
            <a:ext cx="2544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Иконка приложения</a:t>
            </a:r>
          </a:p>
        </p:txBody>
      </p:sp>
      <p:cxnSp>
        <p:nvCxnSpPr>
          <p:cNvPr id="190" name="Прямая со стрелкой 189"/>
          <p:cNvCxnSpPr/>
          <p:nvPr/>
        </p:nvCxnSpPr>
        <p:spPr>
          <a:xfrm flipH="1" flipV="1">
            <a:off x="8272641" y="6780193"/>
            <a:ext cx="553025" cy="22056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рямоугольник 69"/>
          <p:cNvSpPr/>
          <p:nvPr/>
        </p:nvSpPr>
        <p:spPr>
          <a:xfrm>
            <a:off x="10878527" y="8830138"/>
            <a:ext cx="1265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Триммер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наклона</a:t>
            </a:r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1818167" y="3434316"/>
            <a:ext cx="2764467" cy="14580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1818167" y="3434316"/>
            <a:ext cx="3523355" cy="13286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H="1">
            <a:off x="9456918" y="3167161"/>
            <a:ext cx="3438920" cy="16412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10183908" y="3165475"/>
            <a:ext cx="2711930" cy="17906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603262" y="2912893"/>
            <a:ext cx="1412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Тумблеры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А и В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12711231" y="2665507"/>
            <a:ext cx="1412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Тумблеры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quote-cjk-patch"/>
              </a:rPr>
              <a:t>С и </a:t>
            </a:r>
            <a:r>
              <a:rPr lang="en-US" sz="2000" dirty="0">
                <a:solidFill>
                  <a:schemeClr val="bg1"/>
                </a:solidFill>
                <a:latin typeface="quote-cjk-patch"/>
              </a:rPr>
              <a:t>D</a:t>
            </a:r>
            <a:endParaRPr lang="ru-RU" sz="2000" dirty="0">
              <a:solidFill>
                <a:schemeClr val="bg1"/>
              </a:solidFill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10734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6"/>
        </a:solid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8B9B91E-91E9-B722-BE2D-28C6D255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>
            <a:extLst>
              <a:ext uri="{FF2B5EF4-FFF2-40B4-BE49-F238E27FC236}">
                <a16:creationId xmlns:a16="http://schemas.microsoft.com/office/drawing/2014/main" id="{32376076-7062-B75D-2D7F-CBD80F5E944B}"/>
              </a:ext>
            </a:extLst>
          </p:cNvPr>
          <p:cNvSpPr txBox="1"/>
          <p:nvPr/>
        </p:nvSpPr>
        <p:spPr>
          <a:xfrm>
            <a:off x="1104273" y="3957044"/>
            <a:ext cx="925952" cy="104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618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6163708-EC7A-B686-9197-DD4CF673AE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sp>
        <p:nvSpPr>
          <p:cNvPr id="172" name="Google Shape;172;p2">
            <a:extLst>
              <a:ext uri="{FF2B5EF4-FFF2-40B4-BE49-F238E27FC236}">
                <a16:creationId xmlns:a16="http://schemas.microsoft.com/office/drawing/2014/main" id="{6A83ABF3-E2A8-0FFC-AE89-F34D2669D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ru-RU" dirty="0"/>
              <a:t>Техническая реализация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30E68F5-6C21-D735-7287-CF93BC139F6A}"/>
              </a:ext>
            </a:extLst>
          </p:cNvPr>
          <p:cNvSpPr txBox="1">
            <a:spLocks/>
          </p:cNvSpPr>
          <p:nvPr/>
        </p:nvSpPr>
        <p:spPr>
          <a:xfrm>
            <a:off x="914400" y="2558473"/>
            <a:ext cx="9180945" cy="663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ru-RU" sz="4000" dirty="0"/>
              <a:t>Для функционирования нашего софта необходим полетный контроллер с встроенным </a:t>
            </a:r>
            <a:r>
              <a:rPr lang="ru-RU" sz="4000" dirty="0" err="1"/>
              <a:t>Wi</a:t>
            </a:r>
            <a:r>
              <a:rPr lang="ru-RU" sz="4000" dirty="0"/>
              <a:t> Fi модулем. Отладку софта мы планируем производить на микроконтроллере </a:t>
            </a:r>
            <a:r>
              <a:rPr lang="ru-RU" sz="4000" dirty="0" err="1"/>
              <a:t>SpeedyBee</a:t>
            </a:r>
            <a:r>
              <a:rPr lang="ru-RU" sz="4000" dirty="0"/>
              <a:t> F4V3. Этот полетный контроллер собран вокруг  популярного микроконтроллера STM32, поэтому наша прошивка подходит для многих актуальных микроконтроллеров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9081D-D2C2-293C-D41A-DEB8BF28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60" y="2558472"/>
            <a:ext cx="7125694" cy="44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CBF8880-85FD-4011-BB72-36486A859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9F3441-0B01-5F46-0BF9-3206C690F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План-график реализации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06F03-3B43-B3B2-8A69-6E3250C784B1}"/>
              </a:ext>
            </a:extLst>
          </p:cNvPr>
          <p:cNvSpPr txBox="1"/>
          <p:nvPr/>
        </p:nvSpPr>
        <p:spPr>
          <a:xfrm>
            <a:off x="2504803" y="11417754"/>
            <a:ext cx="10258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1.  Разработать концепцию решения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quote-cjk-patch"/>
              </a:rPr>
              <a:t>(до 31.08)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Иванов И., Петров П.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2. Подготовить презентацию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Сидорова С.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3. Провести встречу с заказчиком (до 05.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Иванов И.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4. Доработка кода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Петров П.,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5. Печать деталей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  <a:p>
            <a:pPr algn="l"/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6. Сборка и отладка (до хх.</a:t>
            </a:r>
            <a:r>
              <a:rPr lang="ru-RU" sz="2400" dirty="0">
                <a:solidFill>
                  <a:schemeClr val="bg1"/>
                </a:solidFill>
                <a:latin typeface="quote-cjk-patch"/>
              </a:rPr>
              <a:t>09</a:t>
            </a:r>
            <a:r>
              <a:rPr lang="ru-RU" sz="2400" b="0" i="0" dirty="0">
                <a:solidFill>
                  <a:schemeClr val="bg1"/>
                </a:solidFill>
                <a:effectLst/>
                <a:latin typeface="quote-cjk-patch"/>
              </a:rPr>
              <a:t>)</a:t>
            </a:r>
          </a:p>
          <a:p>
            <a:pPr marL="457200" lvl="1" algn="l"/>
            <a:r>
              <a:rPr lang="ru-RU" sz="2400" b="0" i="1" dirty="0">
                <a:solidFill>
                  <a:schemeClr val="bg1"/>
                </a:solidFill>
                <a:effectLst/>
                <a:latin typeface="quote-cjk-patch"/>
              </a:rPr>
              <a:t>Ответственные: Все участники проекта</a:t>
            </a:r>
            <a:endParaRPr lang="ru-RU" sz="2400" b="0" i="0" dirty="0">
              <a:solidFill>
                <a:schemeClr val="bg1"/>
              </a:solidFill>
              <a:effectLst/>
              <a:latin typeface="quote-cjk-patch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B26070A-2897-19EE-EE4A-6884A6B26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07494"/>
              </p:ext>
            </p:extLst>
          </p:nvPr>
        </p:nvGraphicFramePr>
        <p:xfrm>
          <a:off x="914400" y="3057523"/>
          <a:ext cx="15919269" cy="592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382">
                  <a:extLst>
                    <a:ext uri="{9D8B030D-6E8A-4147-A177-3AD203B41FA5}">
                      <a16:colId xmlns:a16="http://schemas.microsoft.com/office/drawing/2014/main" val="2095878315"/>
                    </a:ext>
                  </a:extLst>
                </a:gridCol>
                <a:gridCol w="5485325">
                  <a:extLst>
                    <a:ext uri="{9D8B030D-6E8A-4147-A177-3AD203B41FA5}">
                      <a16:colId xmlns:a16="http://schemas.microsoft.com/office/drawing/2014/main" val="3565561381"/>
                    </a:ext>
                  </a:extLst>
                </a:gridCol>
                <a:gridCol w="3183854">
                  <a:extLst>
                    <a:ext uri="{9D8B030D-6E8A-4147-A177-3AD203B41FA5}">
                      <a16:colId xmlns:a16="http://schemas.microsoft.com/office/drawing/2014/main" val="4234042694"/>
                    </a:ext>
                  </a:extLst>
                </a:gridCol>
                <a:gridCol w="3183854">
                  <a:extLst>
                    <a:ext uri="{9D8B030D-6E8A-4147-A177-3AD203B41FA5}">
                      <a16:colId xmlns:a16="http://schemas.microsoft.com/office/drawing/2014/main" val="2065551648"/>
                    </a:ext>
                  </a:extLst>
                </a:gridCol>
                <a:gridCol w="3183854">
                  <a:extLst>
                    <a:ext uri="{9D8B030D-6E8A-4147-A177-3AD203B41FA5}">
                      <a16:colId xmlns:a16="http://schemas.microsoft.com/office/drawing/2014/main" val="2831557413"/>
                    </a:ext>
                  </a:extLst>
                </a:gridCol>
              </a:tblGrid>
              <a:tr h="947634"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Задача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Срок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Ответственный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Кто еще делает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692819"/>
                  </a:ext>
                </a:extLst>
              </a:tr>
              <a:tr h="9476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dirty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Разработать концепцию решения 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25 июля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Фельдман Лев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Иван, Антон, Андрей, Анна, Илья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66813"/>
                  </a:ext>
                </a:extLst>
              </a:tr>
              <a:tr h="9476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dirty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Разработать концепцию связи БПЛА и приложения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15 августа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Фельдман Лев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Андрей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859941"/>
                  </a:ext>
                </a:extLst>
              </a:tr>
              <a:tr h="9476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dirty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Пробный показ проекта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 сентября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Фельдман Лев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Вся  команда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23167"/>
                  </a:ext>
                </a:extLst>
              </a:tr>
              <a:tr h="9476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b="0" i="0" dirty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Исправление недочетов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10 сентября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Фельдман Лев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Андрей, Анна, Илья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226443"/>
                  </a:ext>
                </a:extLst>
              </a:tr>
              <a:tr h="94763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Финальный показ проекта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22 сентября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Фельдман Лев</a:t>
                      </a:r>
                    </a:p>
                    <a:p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Андрей, Анна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896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233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</TotalTime>
  <Words>789</Words>
  <Application>Microsoft Office PowerPoint</Application>
  <PresentationFormat>Custom</PresentationFormat>
  <Paragraphs>176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Montserrat</vt:lpstr>
      <vt:lpstr>Montserrat ExtraLight</vt:lpstr>
      <vt:lpstr>quote-cjk-patch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Олег Баровик</dc:creator>
  <cp:lastModifiedBy>Jack Ripper</cp:lastModifiedBy>
  <cp:revision>50</cp:revision>
  <dcterms:created xsi:type="dcterms:W3CDTF">2006-08-16T00:00:00Z</dcterms:created>
  <dcterms:modified xsi:type="dcterms:W3CDTF">2025-09-22T15:21:42Z</dcterms:modified>
</cp:coreProperties>
</file>